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4"/>
  </p:sldMasterIdLst>
  <p:sldIdLst>
    <p:sldId id="256" r:id="rId5"/>
    <p:sldId id="267" r:id="rId6"/>
    <p:sldId id="264" r:id="rId7"/>
    <p:sldId id="263" r:id="rId8"/>
    <p:sldId id="257" r:id="rId9"/>
    <p:sldId id="258" r:id="rId10"/>
    <p:sldId id="266" r:id="rId11"/>
    <p:sldId id="260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B0101"/>
    <a:srgbClr val="6E0D62"/>
    <a:srgbClr val="6E158C"/>
    <a:srgbClr val="AB8600"/>
    <a:srgbClr val="F5C002"/>
    <a:srgbClr val="FFFB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84288D-1D9F-4302-9C22-9265150AC4DB}" v="169" dt="2022-05-31T04:09:51.541"/>
    <p1510:client id="{1E5B79BC-496C-4408-94FD-A8A1E48E5258}" v="61" dt="2022-05-31T05:29:24.280"/>
    <p1510:client id="{5273796D-52AF-433F-8A19-179FF74E3B5B}" v="80" dt="2022-05-31T06:22:46.804"/>
    <p1510:client id="{6380E690-39DB-4538-8DE9-D6DA881CCBDA}" v="1711" dt="2022-05-31T05:07:23.300"/>
    <p1510:client id="{650668D4-E927-4259-9BB6-B0A859F5C49E}" v="22" dt="2022-06-01T00:04:09.377"/>
    <p1510:client id="{705DA65E-F0DE-47DA-8CE1-484038D7D386}" v="17" dt="2022-05-31T03:00:12.053"/>
    <p1510:client id="{85B54369-3F71-49ED-A0EF-AA8037E538AD}" v="85" dt="2022-05-31T02:36:04.460"/>
    <p1510:client id="{E35D60C6-52AD-4E01-B5B6-AA01D2A800BB}" v="354" dt="2022-05-31T03:36:36.044"/>
    <p1510:client id="{F00E069E-EF86-4A28-BC5B-A877B69C3A7E}" v="48" dt="2022-05-31T05:16:44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ttaprasert, Phubeth" userId="71a282fb-0dc4-485a-a0d4-08ad72d97cc4" providerId="ADAL" clId="{650668D4-E927-4259-9BB6-B0A859F5C49E}"/>
    <pc:docChg chg="custSel delSld modSld">
      <pc:chgData name="Mettaprasert, Phubeth" userId="71a282fb-0dc4-485a-a0d4-08ad72d97cc4" providerId="ADAL" clId="{650668D4-E927-4259-9BB6-B0A859F5C49E}" dt="2022-06-01T00:16:42.549" v="24" actId="2696"/>
      <pc:docMkLst>
        <pc:docMk/>
      </pc:docMkLst>
      <pc:sldChg chg="delSp del mod modAnim">
        <pc:chgData name="Mettaprasert, Phubeth" userId="71a282fb-0dc4-485a-a0d4-08ad72d97cc4" providerId="ADAL" clId="{650668D4-E927-4259-9BB6-B0A859F5C49E}" dt="2022-06-01T00:16:42.549" v="24" actId="2696"/>
        <pc:sldMkLst>
          <pc:docMk/>
          <pc:sldMk cId="1905819044" sldId="259"/>
        </pc:sldMkLst>
        <pc:spChg chg="del">
          <ac:chgData name="Mettaprasert, Phubeth" userId="71a282fb-0dc4-485a-a0d4-08ad72d97cc4" providerId="ADAL" clId="{650668D4-E927-4259-9BB6-B0A859F5C49E}" dt="2022-06-01T00:00:30.802" v="20" actId="478"/>
          <ac:spMkLst>
            <pc:docMk/>
            <pc:sldMk cId="1905819044" sldId="259"/>
            <ac:spMk id="33" creationId="{3283CB29-1BB4-0643-7686-82984E64CC4B}"/>
          </ac:spMkLst>
        </pc:spChg>
      </pc:sldChg>
      <pc:sldChg chg="delSp mod delAnim modAnim">
        <pc:chgData name="Mettaprasert, Phubeth" userId="71a282fb-0dc4-485a-a0d4-08ad72d97cc4" providerId="ADAL" clId="{650668D4-E927-4259-9BB6-B0A859F5C49E}" dt="2022-05-31T22:33:33.905" v="19"/>
        <pc:sldMkLst>
          <pc:docMk/>
          <pc:sldMk cId="3319095925" sldId="263"/>
        </pc:sldMkLst>
        <pc:picChg chg="del">
          <ac:chgData name="Mettaprasert, Phubeth" userId="71a282fb-0dc4-485a-a0d4-08ad72d97cc4" providerId="ADAL" clId="{650668D4-E927-4259-9BB6-B0A859F5C49E}" dt="2022-05-31T22:26:51.351" v="2" actId="478"/>
          <ac:picMkLst>
            <pc:docMk/>
            <pc:sldMk cId="3319095925" sldId="263"/>
            <ac:picMk id="31" creationId="{A18FF047-FBCF-7B26-6572-EABF70D113DD}"/>
          </ac:picMkLst>
        </pc:picChg>
      </pc:sldChg>
      <pc:sldChg chg="modAnim">
        <pc:chgData name="Mettaprasert, Phubeth" userId="71a282fb-0dc4-485a-a0d4-08ad72d97cc4" providerId="ADAL" clId="{650668D4-E927-4259-9BB6-B0A859F5C49E}" dt="2022-05-31T22:30:33.937" v="18"/>
        <pc:sldMkLst>
          <pc:docMk/>
          <pc:sldMk cId="3034500384" sldId="2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3F3FDE-B346-4F12-9057-2209891A6128}" type="doc">
      <dgm:prSet loTypeId="urn:microsoft.com/office/officeart/2005/8/layout/cycle1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704DAA-199D-4DC5-8676-5302A725F73B}">
      <dgm:prSet phldrT="[Text]" phldr="0"/>
      <dgm:spPr/>
      <dgm:t>
        <a:bodyPr/>
        <a:lstStyle/>
        <a:p>
          <a:pPr rtl="0"/>
          <a:r>
            <a:rPr lang="en-US" i="1" err="1">
              <a:latin typeface="Grandview Display"/>
              <a:cs typeface="Aharoni"/>
            </a:rPr>
            <a:t>PetDB</a:t>
          </a:r>
          <a:r>
            <a:rPr lang="en-US" i="1">
              <a:latin typeface="Grandview Display"/>
              <a:cs typeface="Aharoni"/>
            </a:rPr>
            <a:t> database</a:t>
          </a:r>
        </a:p>
      </dgm:t>
    </dgm:pt>
    <dgm:pt modelId="{CDE0C707-1458-4892-8647-8CCF09208D48}" type="parTrans" cxnId="{75A844C5-17EE-46B7-84AC-53EC9E53F3BD}">
      <dgm:prSet/>
      <dgm:spPr/>
      <dgm:t>
        <a:bodyPr/>
        <a:lstStyle/>
        <a:p>
          <a:endParaRPr lang="en-US"/>
        </a:p>
      </dgm:t>
    </dgm:pt>
    <dgm:pt modelId="{91F2D44F-6A2D-4055-AA50-380F71CA5063}" type="sibTrans" cxnId="{75A844C5-17EE-46B7-84AC-53EC9E53F3BD}">
      <dgm:prSet/>
      <dgm:spPr/>
      <dgm:t>
        <a:bodyPr/>
        <a:lstStyle/>
        <a:p>
          <a:endParaRPr lang="en-US"/>
        </a:p>
      </dgm:t>
    </dgm:pt>
    <dgm:pt modelId="{A0A06523-B94D-4650-90CF-81BCAEBBEBD8}">
      <dgm:prSet phldrT="[Text]" phldr="0"/>
      <dgm:spPr/>
      <dgm:t>
        <a:bodyPr/>
        <a:lstStyle/>
        <a:p>
          <a:pPr rtl="0"/>
          <a:r>
            <a:rPr lang="en-US" i="1" err="1">
              <a:latin typeface="Grandview Display"/>
              <a:cs typeface="Aharoni"/>
            </a:rPr>
            <a:t>PetDB</a:t>
          </a:r>
          <a:r>
            <a:rPr lang="en-US" i="1">
              <a:latin typeface="Grandview Display"/>
              <a:cs typeface="Aharoni"/>
            </a:rPr>
            <a:t> user application</a:t>
          </a:r>
        </a:p>
      </dgm:t>
    </dgm:pt>
    <dgm:pt modelId="{E1BC563B-5DF9-4865-8FE1-ABF043F3FAF5}" type="parTrans" cxnId="{C18D196B-A819-4886-83AA-52DD69AEBB98}">
      <dgm:prSet/>
      <dgm:spPr/>
      <dgm:t>
        <a:bodyPr/>
        <a:lstStyle/>
        <a:p>
          <a:endParaRPr lang="en-US"/>
        </a:p>
      </dgm:t>
    </dgm:pt>
    <dgm:pt modelId="{F5B52C78-4FEC-4F7A-90AC-1F5742E258AA}" type="sibTrans" cxnId="{C18D196B-A819-4886-83AA-52DD69AEBB98}">
      <dgm:prSet/>
      <dgm:spPr/>
      <dgm:t>
        <a:bodyPr/>
        <a:lstStyle/>
        <a:p>
          <a:endParaRPr lang="en-US"/>
        </a:p>
      </dgm:t>
    </dgm:pt>
    <dgm:pt modelId="{E6A67F60-015E-445E-B355-8A366CAD6915}">
      <dgm:prSet phldrT="[Text]" phldr="0"/>
      <dgm:spPr/>
      <dgm:t>
        <a:bodyPr/>
        <a:lstStyle/>
        <a:p>
          <a:pPr rtl="0"/>
          <a:r>
            <a:rPr lang="en-US" i="1">
              <a:latin typeface="Grandview Display"/>
              <a:cs typeface="Aharoni"/>
            </a:rPr>
            <a:t>Valuable insights for clinics, vets, and owners</a:t>
          </a:r>
        </a:p>
      </dgm:t>
    </dgm:pt>
    <dgm:pt modelId="{BCF396ED-AE80-49EF-8C00-56FFC562CCB1}" type="parTrans" cxnId="{7854FC78-E185-4CA5-9959-B05F9D9C59A0}">
      <dgm:prSet/>
      <dgm:spPr/>
      <dgm:t>
        <a:bodyPr/>
        <a:lstStyle/>
        <a:p>
          <a:endParaRPr lang="en-US"/>
        </a:p>
      </dgm:t>
    </dgm:pt>
    <dgm:pt modelId="{1A833687-37CC-4387-BA63-D4EE4B95EA16}" type="sibTrans" cxnId="{7854FC78-E185-4CA5-9959-B05F9D9C59A0}">
      <dgm:prSet/>
      <dgm:spPr/>
      <dgm:t>
        <a:bodyPr/>
        <a:lstStyle/>
        <a:p>
          <a:endParaRPr lang="en-US"/>
        </a:p>
      </dgm:t>
    </dgm:pt>
    <dgm:pt modelId="{8424F52F-ED7B-45EE-AD85-4B2BB3E2DF54}" type="pres">
      <dgm:prSet presAssocID="{E73F3FDE-B346-4F12-9057-2209891A6128}" presName="cycle" presStyleCnt="0">
        <dgm:presLayoutVars>
          <dgm:dir/>
          <dgm:resizeHandles val="exact"/>
        </dgm:presLayoutVars>
      </dgm:prSet>
      <dgm:spPr/>
    </dgm:pt>
    <dgm:pt modelId="{4F6BD95C-9A14-4F98-A14D-C73389838B5C}" type="pres">
      <dgm:prSet presAssocID="{F1704DAA-199D-4DC5-8676-5302A725F73B}" presName="dummy" presStyleCnt="0"/>
      <dgm:spPr/>
    </dgm:pt>
    <dgm:pt modelId="{51BF8353-AA3B-47B7-9096-6E6A43CA9DA1}" type="pres">
      <dgm:prSet presAssocID="{F1704DAA-199D-4DC5-8676-5302A725F73B}" presName="node" presStyleLbl="revTx" presStyleIdx="0" presStyleCnt="3">
        <dgm:presLayoutVars>
          <dgm:bulletEnabled val="1"/>
        </dgm:presLayoutVars>
      </dgm:prSet>
      <dgm:spPr/>
    </dgm:pt>
    <dgm:pt modelId="{B3997175-92E5-4886-BD09-E588627579CA}" type="pres">
      <dgm:prSet presAssocID="{91F2D44F-6A2D-4055-AA50-380F71CA5063}" presName="sibTrans" presStyleLbl="node1" presStyleIdx="0" presStyleCnt="3"/>
      <dgm:spPr/>
    </dgm:pt>
    <dgm:pt modelId="{2B91275B-B6A6-4E72-BD64-770D60C2CB25}" type="pres">
      <dgm:prSet presAssocID="{A0A06523-B94D-4650-90CF-81BCAEBBEBD8}" presName="dummy" presStyleCnt="0"/>
      <dgm:spPr/>
    </dgm:pt>
    <dgm:pt modelId="{2D1AC734-F6B7-4CA6-A78C-3CD8EA5C1241}" type="pres">
      <dgm:prSet presAssocID="{A0A06523-B94D-4650-90CF-81BCAEBBEBD8}" presName="node" presStyleLbl="revTx" presStyleIdx="1" presStyleCnt="3">
        <dgm:presLayoutVars>
          <dgm:bulletEnabled val="1"/>
        </dgm:presLayoutVars>
      </dgm:prSet>
      <dgm:spPr/>
    </dgm:pt>
    <dgm:pt modelId="{D23DDC95-F258-407A-9B0A-DE2ADBF08A79}" type="pres">
      <dgm:prSet presAssocID="{F5B52C78-4FEC-4F7A-90AC-1F5742E258AA}" presName="sibTrans" presStyleLbl="node1" presStyleIdx="1" presStyleCnt="3"/>
      <dgm:spPr/>
    </dgm:pt>
    <dgm:pt modelId="{FDE1DEDE-C060-4897-8868-270DCB6B2FD9}" type="pres">
      <dgm:prSet presAssocID="{E6A67F60-015E-445E-B355-8A366CAD6915}" presName="dummy" presStyleCnt="0"/>
      <dgm:spPr/>
    </dgm:pt>
    <dgm:pt modelId="{D5EC99F0-A5AF-4C58-A762-E0775B3258C2}" type="pres">
      <dgm:prSet presAssocID="{E6A67F60-015E-445E-B355-8A366CAD6915}" presName="node" presStyleLbl="revTx" presStyleIdx="2" presStyleCnt="3">
        <dgm:presLayoutVars>
          <dgm:bulletEnabled val="1"/>
        </dgm:presLayoutVars>
      </dgm:prSet>
      <dgm:spPr/>
    </dgm:pt>
    <dgm:pt modelId="{FF574DC2-7723-4C83-85E7-8AB603D0D65C}" type="pres">
      <dgm:prSet presAssocID="{1A833687-37CC-4387-BA63-D4EE4B95EA16}" presName="sibTrans" presStyleLbl="node1" presStyleIdx="2" presStyleCnt="3"/>
      <dgm:spPr/>
    </dgm:pt>
  </dgm:ptLst>
  <dgm:cxnLst>
    <dgm:cxn modelId="{3D1F4403-DB1A-49FA-A5CE-84A945BC0D96}" type="presOf" srcId="{A0A06523-B94D-4650-90CF-81BCAEBBEBD8}" destId="{2D1AC734-F6B7-4CA6-A78C-3CD8EA5C1241}" srcOrd="0" destOrd="0" presId="urn:microsoft.com/office/officeart/2005/8/layout/cycle1"/>
    <dgm:cxn modelId="{1F57F727-2FA5-4DCC-BA90-4B8B6970F79C}" type="presOf" srcId="{91F2D44F-6A2D-4055-AA50-380F71CA5063}" destId="{B3997175-92E5-4886-BD09-E588627579CA}" srcOrd="0" destOrd="0" presId="urn:microsoft.com/office/officeart/2005/8/layout/cycle1"/>
    <dgm:cxn modelId="{72D15A67-7B51-4458-82DA-928ED6697BCB}" type="presOf" srcId="{F1704DAA-199D-4DC5-8676-5302A725F73B}" destId="{51BF8353-AA3B-47B7-9096-6E6A43CA9DA1}" srcOrd="0" destOrd="0" presId="urn:microsoft.com/office/officeart/2005/8/layout/cycle1"/>
    <dgm:cxn modelId="{C18D196B-A819-4886-83AA-52DD69AEBB98}" srcId="{E73F3FDE-B346-4F12-9057-2209891A6128}" destId="{A0A06523-B94D-4650-90CF-81BCAEBBEBD8}" srcOrd="1" destOrd="0" parTransId="{E1BC563B-5DF9-4865-8FE1-ABF043F3FAF5}" sibTransId="{F5B52C78-4FEC-4F7A-90AC-1F5742E258AA}"/>
    <dgm:cxn modelId="{7854FC78-E185-4CA5-9959-B05F9D9C59A0}" srcId="{E73F3FDE-B346-4F12-9057-2209891A6128}" destId="{E6A67F60-015E-445E-B355-8A366CAD6915}" srcOrd="2" destOrd="0" parTransId="{BCF396ED-AE80-49EF-8C00-56FFC562CCB1}" sibTransId="{1A833687-37CC-4387-BA63-D4EE4B95EA16}"/>
    <dgm:cxn modelId="{7A10F57B-B2D1-41FD-AA30-CA6B035589F1}" type="presOf" srcId="{F5B52C78-4FEC-4F7A-90AC-1F5742E258AA}" destId="{D23DDC95-F258-407A-9B0A-DE2ADBF08A79}" srcOrd="0" destOrd="0" presId="urn:microsoft.com/office/officeart/2005/8/layout/cycle1"/>
    <dgm:cxn modelId="{563042A1-AFF9-4683-81B3-B8E2EBBB378B}" type="presOf" srcId="{E73F3FDE-B346-4F12-9057-2209891A6128}" destId="{8424F52F-ED7B-45EE-AD85-4B2BB3E2DF54}" srcOrd="0" destOrd="0" presId="urn:microsoft.com/office/officeart/2005/8/layout/cycle1"/>
    <dgm:cxn modelId="{75A844C5-17EE-46B7-84AC-53EC9E53F3BD}" srcId="{E73F3FDE-B346-4F12-9057-2209891A6128}" destId="{F1704DAA-199D-4DC5-8676-5302A725F73B}" srcOrd="0" destOrd="0" parTransId="{CDE0C707-1458-4892-8647-8CCF09208D48}" sibTransId="{91F2D44F-6A2D-4055-AA50-380F71CA5063}"/>
    <dgm:cxn modelId="{240EF5D8-821A-43E4-8775-61E129670F25}" type="presOf" srcId="{1A833687-37CC-4387-BA63-D4EE4B95EA16}" destId="{FF574DC2-7723-4C83-85E7-8AB603D0D65C}" srcOrd="0" destOrd="0" presId="urn:microsoft.com/office/officeart/2005/8/layout/cycle1"/>
    <dgm:cxn modelId="{6E48E8E3-A3D0-4C7F-880E-850D51D35D56}" type="presOf" srcId="{E6A67F60-015E-445E-B355-8A366CAD6915}" destId="{D5EC99F0-A5AF-4C58-A762-E0775B3258C2}" srcOrd="0" destOrd="0" presId="urn:microsoft.com/office/officeart/2005/8/layout/cycle1"/>
    <dgm:cxn modelId="{7EB2FB53-6162-4EE7-B2F4-8526465D3B15}" type="presParOf" srcId="{8424F52F-ED7B-45EE-AD85-4B2BB3E2DF54}" destId="{4F6BD95C-9A14-4F98-A14D-C73389838B5C}" srcOrd="0" destOrd="0" presId="urn:microsoft.com/office/officeart/2005/8/layout/cycle1"/>
    <dgm:cxn modelId="{34588B44-A47F-421E-BFF7-C6F1AB9534AC}" type="presParOf" srcId="{8424F52F-ED7B-45EE-AD85-4B2BB3E2DF54}" destId="{51BF8353-AA3B-47B7-9096-6E6A43CA9DA1}" srcOrd="1" destOrd="0" presId="urn:microsoft.com/office/officeart/2005/8/layout/cycle1"/>
    <dgm:cxn modelId="{999674EB-07D8-4738-B757-F90DD87CFAAC}" type="presParOf" srcId="{8424F52F-ED7B-45EE-AD85-4B2BB3E2DF54}" destId="{B3997175-92E5-4886-BD09-E588627579CA}" srcOrd="2" destOrd="0" presId="urn:microsoft.com/office/officeart/2005/8/layout/cycle1"/>
    <dgm:cxn modelId="{F177D75A-1592-4651-8B49-B4B8CB469AF9}" type="presParOf" srcId="{8424F52F-ED7B-45EE-AD85-4B2BB3E2DF54}" destId="{2B91275B-B6A6-4E72-BD64-770D60C2CB25}" srcOrd="3" destOrd="0" presId="urn:microsoft.com/office/officeart/2005/8/layout/cycle1"/>
    <dgm:cxn modelId="{21623152-3DB6-4FE1-82D6-2D540CF368D7}" type="presParOf" srcId="{8424F52F-ED7B-45EE-AD85-4B2BB3E2DF54}" destId="{2D1AC734-F6B7-4CA6-A78C-3CD8EA5C1241}" srcOrd="4" destOrd="0" presId="urn:microsoft.com/office/officeart/2005/8/layout/cycle1"/>
    <dgm:cxn modelId="{52A4EBE5-31AB-406A-82D5-8FE5766C5618}" type="presParOf" srcId="{8424F52F-ED7B-45EE-AD85-4B2BB3E2DF54}" destId="{D23DDC95-F258-407A-9B0A-DE2ADBF08A79}" srcOrd="5" destOrd="0" presId="urn:microsoft.com/office/officeart/2005/8/layout/cycle1"/>
    <dgm:cxn modelId="{3DA3B3FD-DCE1-4181-93E4-EFF06C39C9F7}" type="presParOf" srcId="{8424F52F-ED7B-45EE-AD85-4B2BB3E2DF54}" destId="{FDE1DEDE-C060-4897-8868-270DCB6B2FD9}" srcOrd="6" destOrd="0" presId="urn:microsoft.com/office/officeart/2005/8/layout/cycle1"/>
    <dgm:cxn modelId="{288557ED-56CD-475A-81FA-907A86BD595E}" type="presParOf" srcId="{8424F52F-ED7B-45EE-AD85-4B2BB3E2DF54}" destId="{D5EC99F0-A5AF-4C58-A762-E0775B3258C2}" srcOrd="7" destOrd="0" presId="urn:microsoft.com/office/officeart/2005/8/layout/cycle1"/>
    <dgm:cxn modelId="{F3FE40FE-5283-44D8-B9A0-BEBCA176D677}" type="presParOf" srcId="{8424F52F-ED7B-45EE-AD85-4B2BB3E2DF54}" destId="{FF574DC2-7723-4C83-85E7-8AB603D0D65C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BF8353-AA3B-47B7-9096-6E6A43CA9DA1}">
      <dsp:nvSpPr>
        <dsp:cNvPr id="0" name=""/>
        <dsp:cNvSpPr/>
      </dsp:nvSpPr>
      <dsp:spPr>
        <a:xfrm>
          <a:off x="3231298" y="321172"/>
          <a:ext cx="1639271" cy="1639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i="1" kern="1200" err="1">
              <a:latin typeface="Grandview Display"/>
              <a:cs typeface="Aharoni"/>
            </a:rPr>
            <a:t>PetDB</a:t>
          </a:r>
          <a:r>
            <a:rPr lang="en-US" sz="2300" i="1" kern="1200">
              <a:latin typeface="Grandview Display"/>
              <a:cs typeface="Aharoni"/>
            </a:rPr>
            <a:t> database</a:t>
          </a:r>
        </a:p>
      </dsp:txBody>
      <dsp:txXfrm>
        <a:off x="3231298" y="321172"/>
        <a:ext cx="1639271" cy="1639271"/>
      </dsp:txXfrm>
    </dsp:sp>
    <dsp:sp modelId="{B3997175-92E5-4886-BD09-E588627579CA}">
      <dsp:nvSpPr>
        <dsp:cNvPr id="0" name=""/>
        <dsp:cNvSpPr/>
      </dsp:nvSpPr>
      <dsp:spPr>
        <a:xfrm>
          <a:off x="735501" y="-1065"/>
          <a:ext cx="3874903" cy="3874903"/>
        </a:xfrm>
        <a:prstGeom prst="circularArrow">
          <a:avLst>
            <a:gd name="adj1" fmla="val 8249"/>
            <a:gd name="adj2" fmla="val 576201"/>
            <a:gd name="adj3" fmla="val 2963470"/>
            <a:gd name="adj4" fmla="val 51981"/>
            <a:gd name="adj5" fmla="val 9624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D1AC734-F6B7-4CA6-A78C-3CD8EA5C1241}">
      <dsp:nvSpPr>
        <dsp:cNvPr id="0" name=""/>
        <dsp:cNvSpPr/>
      </dsp:nvSpPr>
      <dsp:spPr>
        <a:xfrm>
          <a:off x="1853317" y="2707906"/>
          <a:ext cx="1639271" cy="1639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i="1" kern="1200" err="1">
              <a:latin typeface="Grandview Display"/>
              <a:cs typeface="Aharoni"/>
            </a:rPr>
            <a:t>PetDB</a:t>
          </a:r>
          <a:r>
            <a:rPr lang="en-US" sz="2300" i="1" kern="1200">
              <a:latin typeface="Grandview Display"/>
              <a:cs typeface="Aharoni"/>
            </a:rPr>
            <a:t> user application</a:t>
          </a:r>
        </a:p>
      </dsp:txBody>
      <dsp:txXfrm>
        <a:off x="1853317" y="2707906"/>
        <a:ext cx="1639271" cy="1639271"/>
      </dsp:txXfrm>
    </dsp:sp>
    <dsp:sp modelId="{D23DDC95-F258-407A-9B0A-DE2ADBF08A79}">
      <dsp:nvSpPr>
        <dsp:cNvPr id="0" name=""/>
        <dsp:cNvSpPr/>
      </dsp:nvSpPr>
      <dsp:spPr>
        <a:xfrm>
          <a:off x="735501" y="-1065"/>
          <a:ext cx="3874903" cy="3874903"/>
        </a:xfrm>
        <a:prstGeom prst="circularArrow">
          <a:avLst>
            <a:gd name="adj1" fmla="val 8249"/>
            <a:gd name="adj2" fmla="val 576201"/>
            <a:gd name="adj3" fmla="val 10171818"/>
            <a:gd name="adj4" fmla="val 7260328"/>
            <a:gd name="adj5" fmla="val 9624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5EC99F0-A5AF-4C58-A762-E0775B3258C2}">
      <dsp:nvSpPr>
        <dsp:cNvPr id="0" name=""/>
        <dsp:cNvSpPr/>
      </dsp:nvSpPr>
      <dsp:spPr>
        <a:xfrm>
          <a:off x="475335" y="321172"/>
          <a:ext cx="1639271" cy="1639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i="1" kern="1200">
              <a:latin typeface="Grandview Display"/>
              <a:cs typeface="Aharoni"/>
            </a:rPr>
            <a:t>Valuable insights for clinics, vets, and owners</a:t>
          </a:r>
        </a:p>
      </dsp:txBody>
      <dsp:txXfrm>
        <a:off x="475335" y="321172"/>
        <a:ext cx="1639271" cy="1639271"/>
      </dsp:txXfrm>
    </dsp:sp>
    <dsp:sp modelId="{FF574DC2-7723-4C83-85E7-8AB603D0D65C}">
      <dsp:nvSpPr>
        <dsp:cNvPr id="0" name=""/>
        <dsp:cNvSpPr/>
      </dsp:nvSpPr>
      <dsp:spPr>
        <a:xfrm>
          <a:off x="735501" y="-1065"/>
          <a:ext cx="3874903" cy="3874903"/>
        </a:xfrm>
        <a:prstGeom prst="circularArrow">
          <a:avLst>
            <a:gd name="adj1" fmla="val 8249"/>
            <a:gd name="adj2" fmla="val 576201"/>
            <a:gd name="adj3" fmla="val 16856361"/>
            <a:gd name="adj4" fmla="val 14967438"/>
            <a:gd name="adj5" fmla="val 9624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svg>
</file>

<file path=ppt/media/image36.png>
</file>

<file path=ppt/media/image37.sv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990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77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66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88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70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5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49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001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596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406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6/2/22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7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6/2/22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548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37" r:id="rId6"/>
    <p:sldLayoutId id="2147483742" r:id="rId7"/>
    <p:sldLayoutId id="2147483738" r:id="rId8"/>
    <p:sldLayoutId id="2147483739" r:id="rId9"/>
    <p:sldLayoutId id="2147483740" r:id="rId10"/>
    <p:sldLayoutId id="214748374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13" Type="http://schemas.openxmlformats.org/officeDocument/2006/relationships/image" Target="../media/image17.png"/><Relationship Id="rId18" Type="http://schemas.openxmlformats.org/officeDocument/2006/relationships/image" Target="../media/image2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17" Type="http://schemas.openxmlformats.org/officeDocument/2006/relationships/image" Target="../media/image21.png"/><Relationship Id="rId2" Type="http://schemas.openxmlformats.org/officeDocument/2006/relationships/image" Target="../media/image2.jpeg"/><Relationship Id="rId16" Type="http://schemas.openxmlformats.org/officeDocument/2006/relationships/image" Target="../media/image20.svg"/><Relationship Id="rId20" Type="http://schemas.openxmlformats.org/officeDocument/2006/relationships/image" Target="../media/image24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svg"/><Relationship Id="rId19" Type="http://schemas.openxmlformats.org/officeDocument/2006/relationships/image" Target="../media/image23.pn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13" Type="http://schemas.microsoft.com/office/2007/relationships/diagramDrawing" Target="../diagrams/drawing1.xml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12" Type="http://schemas.openxmlformats.org/officeDocument/2006/relationships/diagramColors" Target="../diagrams/colors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svg"/><Relationship Id="rId11" Type="http://schemas.openxmlformats.org/officeDocument/2006/relationships/diagramQuickStyle" Target="../diagrams/quickStyle1.xml"/><Relationship Id="rId5" Type="http://schemas.openxmlformats.org/officeDocument/2006/relationships/image" Target="../media/image29.png"/><Relationship Id="rId10" Type="http://schemas.openxmlformats.org/officeDocument/2006/relationships/diagramLayout" Target="../diagrams/layout1.xml"/><Relationship Id="rId4" Type="http://schemas.openxmlformats.org/officeDocument/2006/relationships/image" Target="../media/image28.svg"/><Relationship Id="rId9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2628" y="1371600"/>
            <a:ext cx="4323907" cy="2696866"/>
          </a:xfrm>
        </p:spPr>
        <p:txBody>
          <a:bodyPr anchor="t">
            <a:normAutofit/>
          </a:bodyPr>
          <a:lstStyle/>
          <a:p>
            <a:r>
              <a:rPr lang="en-US" dirty="0">
                <a:cs typeface="Calibri Light"/>
              </a:rPr>
              <a:t>Milestone 3: </a:t>
            </a:r>
            <a:r>
              <a:rPr lang="en-US" sz="6000" b="1" dirty="0">
                <a:cs typeface="Calibri Light"/>
              </a:rPr>
              <a:t>PetDB</a:t>
            </a:r>
            <a:endParaRPr lang="en-US" sz="60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629" y="4454251"/>
            <a:ext cx="4628706" cy="1418515"/>
          </a:xfr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r>
              <a:rPr lang="en-US">
                <a:cs typeface="Calibri"/>
              </a:rPr>
              <a:t>Nicholas McNamara</a:t>
            </a:r>
          </a:p>
          <a:p>
            <a:r>
              <a:rPr lang="en-US">
                <a:cs typeface="Calibri"/>
              </a:rPr>
              <a:t>Michi Tsuji</a:t>
            </a:r>
            <a:endParaRPr lang="en-US" err="1">
              <a:cs typeface="Calibri"/>
            </a:endParaRPr>
          </a:p>
          <a:p>
            <a:r>
              <a:rPr lang="en-US">
                <a:cs typeface="Calibri"/>
              </a:rPr>
              <a:t>Grace Li</a:t>
            </a:r>
          </a:p>
          <a:p>
            <a:r>
              <a:rPr lang="en-US">
                <a:cs typeface="Calibri"/>
              </a:rPr>
              <a:t>Pete </a:t>
            </a:r>
            <a:r>
              <a:rPr lang="en-US" err="1">
                <a:cs typeface="Calibri"/>
              </a:rPr>
              <a:t>Mettaprasert</a:t>
            </a:r>
            <a:endParaRPr lang="en-US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CED01B4-40F2-4CAE-8062-1D4CE845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 descr="Logo&#10;&#10;Description automatically generated">
            <a:extLst>
              <a:ext uri="{FF2B5EF4-FFF2-40B4-BE49-F238E27FC236}">
                <a16:creationId xmlns:a16="http://schemas.microsoft.com/office/drawing/2014/main" id="{E2432A1A-A51F-D35F-CD49-F987AC1DD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37" t="22222" r="20869" b="10240"/>
          <a:stretch/>
        </p:blipFill>
        <p:spPr>
          <a:xfrm>
            <a:off x="6449034" y="842962"/>
            <a:ext cx="4462455" cy="5170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78630F-392E-D338-2B73-4CE7AAD82F5B}"/>
              </a:ext>
            </a:extLst>
          </p:cNvPr>
          <p:cNvSpPr txBox="1"/>
          <p:nvPr/>
        </p:nvSpPr>
        <p:spPr>
          <a:xfrm>
            <a:off x="9454380" y="6533616"/>
            <a:ext cx="2743199" cy="2539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050" i="1"/>
              <a:t>Logo design credit: @logoplace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3FDFB4-9133-4810-1ECA-4F060532F56A}"/>
              </a:ext>
            </a:extLst>
          </p:cNvPr>
          <p:cNvSpPr txBox="1"/>
          <p:nvPr/>
        </p:nvSpPr>
        <p:spPr>
          <a:xfrm>
            <a:off x="3026979" y="252250"/>
            <a:ext cx="4462455" cy="923330"/>
          </a:xfrm>
          <a:prstGeom prst="rect">
            <a:avLst/>
          </a:prstGeom>
          <a:solidFill>
            <a:srgbClr val="AB0101">
              <a:alpha val="34118"/>
            </a:srgbClr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NOTE TO GRADER: This slide deck includes the use of animations which are only visible in “presentation mode”.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WE?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16" name="Picture 16">
            <a:extLst>
              <a:ext uri="{FF2B5EF4-FFF2-40B4-BE49-F238E27FC236}">
                <a16:creationId xmlns:a16="http://schemas.microsoft.com/office/drawing/2014/main" id="{F9A57D0F-D94C-6AAB-6D7A-80E4AAD7E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15" y="2467707"/>
            <a:ext cx="2895600" cy="38568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F1F6BAA3-0F57-3498-0CA8-3800F5133D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5599" y="3807046"/>
            <a:ext cx="3681046" cy="25288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Picture 18" descr="A picture containing outdoor, tree, ground, horse&#10;&#10;Description automatically generated">
            <a:extLst>
              <a:ext uri="{FF2B5EF4-FFF2-40B4-BE49-F238E27FC236}">
                <a16:creationId xmlns:a16="http://schemas.microsoft.com/office/drawing/2014/main" id="{3A702D1D-501E-4324-5611-6CEA02AC0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9934" y="2465496"/>
            <a:ext cx="2895600" cy="38568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9" name="Picture 19">
            <a:extLst>
              <a:ext uri="{FF2B5EF4-FFF2-40B4-BE49-F238E27FC236}">
                <a16:creationId xmlns:a16="http://schemas.microsoft.com/office/drawing/2014/main" id="{A5940260-62B3-908F-66B8-6F0FA11AD6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4492" y="555673"/>
            <a:ext cx="2743200" cy="28627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1675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sp>
        <p:nvSpPr>
          <p:cNvPr id="806" name="Oval 805">
            <a:extLst>
              <a:ext uri="{FF2B5EF4-FFF2-40B4-BE49-F238E27FC236}">
                <a16:creationId xmlns:a16="http://schemas.microsoft.com/office/drawing/2014/main" id="{7FF0270B-18CB-71E2-AA40-883329B81C22}"/>
              </a:ext>
            </a:extLst>
          </p:cNvPr>
          <p:cNvSpPr/>
          <p:nvPr/>
        </p:nvSpPr>
        <p:spPr>
          <a:xfrm>
            <a:off x="603625" y="2608011"/>
            <a:ext cx="2049886" cy="2049886"/>
          </a:xfrm>
          <a:prstGeom prst="ellipse">
            <a:avLst/>
          </a:prstGeom>
          <a:solidFill>
            <a:srgbClr val="F5C002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  <a:latin typeface="Grandview Display"/>
              </a:rPr>
              <a:t>THE PROBLEM</a:t>
            </a:r>
          </a:p>
        </p:txBody>
      </p:sp>
      <p:sp>
        <p:nvSpPr>
          <p:cNvPr id="807" name="Oval 806">
            <a:extLst>
              <a:ext uri="{FF2B5EF4-FFF2-40B4-BE49-F238E27FC236}">
                <a16:creationId xmlns:a16="http://schemas.microsoft.com/office/drawing/2014/main" id="{32342D7E-BCA7-002C-8596-3F87E375C39E}"/>
              </a:ext>
            </a:extLst>
          </p:cNvPr>
          <p:cNvSpPr/>
          <p:nvPr/>
        </p:nvSpPr>
        <p:spPr>
          <a:xfrm>
            <a:off x="2855486" y="2610252"/>
            <a:ext cx="2049886" cy="2049886"/>
          </a:xfrm>
          <a:prstGeom prst="ellipse">
            <a:avLst/>
          </a:prstGeom>
          <a:solidFill>
            <a:srgbClr val="F5C002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</a:rPr>
              <a:t>OUR MISSION</a:t>
            </a:r>
          </a:p>
        </p:txBody>
      </p:sp>
      <p:sp>
        <p:nvSpPr>
          <p:cNvPr id="808" name="Oval 807">
            <a:extLst>
              <a:ext uri="{FF2B5EF4-FFF2-40B4-BE49-F238E27FC236}">
                <a16:creationId xmlns:a16="http://schemas.microsoft.com/office/drawing/2014/main" id="{DF30AA41-25CD-AB63-1BAD-51DAD0583E45}"/>
              </a:ext>
            </a:extLst>
          </p:cNvPr>
          <p:cNvSpPr/>
          <p:nvPr/>
        </p:nvSpPr>
        <p:spPr>
          <a:xfrm>
            <a:off x="5069981" y="2610252"/>
            <a:ext cx="2049886" cy="2049886"/>
          </a:xfrm>
          <a:prstGeom prst="ellipse">
            <a:avLst/>
          </a:prstGeom>
          <a:solidFill>
            <a:srgbClr val="F5C002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</a:rPr>
              <a:t>OUR SOLUTION</a:t>
            </a:r>
          </a:p>
        </p:txBody>
      </p:sp>
      <p:sp>
        <p:nvSpPr>
          <p:cNvPr id="809" name="Oval 808">
            <a:extLst>
              <a:ext uri="{FF2B5EF4-FFF2-40B4-BE49-F238E27FC236}">
                <a16:creationId xmlns:a16="http://schemas.microsoft.com/office/drawing/2014/main" id="{44158829-25B9-6E34-7895-F0D0831EDC3E}"/>
              </a:ext>
            </a:extLst>
          </p:cNvPr>
          <p:cNvSpPr/>
          <p:nvPr/>
        </p:nvSpPr>
        <p:spPr>
          <a:xfrm>
            <a:off x="7283269" y="2610252"/>
            <a:ext cx="2049886" cy="2049886"/>
          </a:xfrm>
          <a:prstGeom prst="ellipse">
            <a:avLst/>
          </a:prstGeom>
          <a:solidFill>
            <a:srgbClr val="F5C002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</a:rPr>
              <a:t>DATABASE DESIGN</a:t>
            </a:r>
          </a:p>
        </p:txBody>
      </p:sp>
      <p:sp>
        <p:nvSpPr>
          <p:cNvPr id="810" name="Oval 809">
            <a:extLst>
              <a:ext uri="{FF2B5EF4-FFF2-40B4-BE49-F238E27FC236}">
                <a16:creationId xmlns:a16="http://schemas.microsoft.com/office/drawing/2014/main" id="{F7056D3B-CB4C-32B8-792C-A7BB3E8FA0DB}"/>
              </a:ext>
            </a:extLst>
          </p:cNvPr>
          <p:cNvSpPr/>
          <p:nvPr/>
        </p:nvSpPr>
        <p:spPr>
          <a:xfrm>
            <a:off x="9531509" y="2610252"/>
            <a:ext cx="2052569" cy="2051227"/>
          </a:xfrm>
          <a:prstGeom prst="ellipse">
            <a:avLst/>
          </a:prstGeom>
          <a:solidFill>
            <a:srgbClr val="F5C002"/>
          </a:solidFill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>
                <a:solidFill>
                  <a:srgbClr val="7030A0"/>
                </a:solidFill>
              </a:rPr>
              <a:t>OUR APP</a:t>
            </a:r>
          </a:p>
        </p:txBody>
      </p:sp>
    </p:spTree>
    <p:extLst>
      <p:ext uri="{BB962C8B-B14F-4D97-AF65-F5344CB8AC3E}">
        <p14:creationId xmlns:p14="http://schemas.microsoft.com/office/powerpoint/2010/main" val="303450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6" grpId="0" animBg="1"/>
      <p:bldP spid="807" grpId="0" animBg="1"/>
      <p:bldP spid="808" grpId="0" animBg="1"/>
      <p:bldP spid="809" grpId="0" animBg="1"/>
      <p:bldP spid="8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13" name="Graphic 13" descr="Kitten outline">
            <a:extLst>
              <a:ext uri="{FF2B5EF4-FFF2-40B4-BE49-F238E27FC236}">
                <a16:creationId xmlns:a16="http://schemas.microsoft.com/office/drawing/2014/main" id="{3537694A-01C5-9B57-AAA7-BB82D87D7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7312569" y="5722344"/>
            <a:ext cx="1214907" cy="121490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FEA67B9-9E05-4AE6-3815-5F521E963D11}"/>
              </a:ext>
            </a:extLst>
          </p:cNvPr>
          <p:cNvGrpSpPr/>
          <p:nvPr/>
        </p:nvGrpSpPr>
        <p:grpSpPr>
          <a:xfrm>
            <a:off x="5052481" y="2075536"/>
            <a:ext cx="2810814" cy="4448175"/>
            <a:chOff x="5427506" y="2002463"/>
            <a:chExt cx="2810814" cy="4448175"/>
          </a:xfrm>
        </p:grpSpPr>
        <p:pic>
          <p:nvPicPr>
            <p:cNvPr id="6" name="Graphic 6" descr="Woman in black skirt">
              <a:extLst>
                <a:ext uri="{FF2B5EF4-FFF2-40B4-BE49-F238E27FC236}">
                  <a16:creationId xmlns:a16="http://schemas.microsoft.com/office/drawing/2014/main" id="{8625D032-F72E-D9E6-835F-03DB5127B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flipH="1">
              <a:off x="6257120" y="2002463"/>
              <a:ext cx="1981200" cy="4448175"/>
            </a:xfrm>
            <a:prstGeom prst="rect">
              <a:avLst/>
            </a:prstGeom>
          </p:spPr>
        </p:pic>
        <p:pic>
          <p:nvPicPr>
            <p:cNvPr id="14" name="Graphic 14" descr="Puppy 2 outline">
              <a:extLst>
                <a:ext uri="{FF2B5EF4-FFF2-40B4-BE49-F238E27FC236}">
                  <a16:creationId xmlns:a16="http://schemas.microsoft.com/office/drawing/2014/main" id="{271D4389-9561-7308-B40D-9ECE2409FB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flipH="1">
              <a:off x="5427506" y="4735266"/>
              <a:ext cx="1418822" cy="1408090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09BFC9D-C669-3223-825F-8AAF68DAF1D4}"/>
              </a:ext>
            </a:extLst>
          </p:cNvPr>
          <p:cNvGrpSpPr/>
          <p:nvPr/>
        </p:nvGrpSpPr>
        <p:grpSpPr>
          <a:xfrm>
            <a:off x="-77384" y="2089533"/>
            <a:ext cx="1762505" cy="4324350"/>
            <a:chOff x="227416" y="2185786"/>
            <a:chExt cx="1762505" cy="4324350"/>
          </a:xfrm>
        </p:grpSpPr>
        <p:pic>
          <p:nvPicPr>
            <p:cNvPr id="7" name="Graphic 7" descr="Man with beard">
              <a:extLst>
                <a:ext uri="{FF2B5EF4-FFF2-40B4-BE49-F238E27FC236}">
                  <a16:creationId xmlns:a16="http://schemas.microsoft.com/office/drawing/2014/main" id="{C82215F6-8931-6547-AF27-9298A2BA890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99271" y="2185786"/>
              <a:ext cx="1390650" cy="4324350"/>
            </a:xfrm>
            <a:prstGeom prst="rect">
              <a:avLst/>
            </a:prstGeom>
          </p:spPr>
        </p:pic>
        <p:pic>
          <p:nvPicPr>
            <p:cNvPr id="15" name="Graphic 15" descr="Sparrow outline">
              <a:extLst>
                <a:ext uri="{FF2B5EF4-FFF2-40B4-BE49-F238E27FC236}">
                  <a16:creationId xmlns:a16="http://schemas.microsoft.com/office/drawing/2014/main" id="{5BE9EA8D-4A52-23E7-DCF8-E8EFD2FB2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-1500000">
              <a:off x="227416" y="2367266"/>
              <a:ext cx="914400" cy="9144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BDEC2E-218F-E2CD-0AB9-6B9E12197249}"/>
              </a:ext>
            </a:extLst>
          </p:cNvPr>
          <p:cNvGrpSpPr/>
          <p:nvPr/>
        </p:nvGrpSpPr>
        <p:grpSpPr>
          <a:xfrm>
            <a:off x="10307959" y="1838158"/>
            <a:ext cx="1428750" cy="4767715"/>
            <a:chOff x="10590816" y="1696453"/>
            <a:chExt cx="1428750" cy="4767715"/>
          </a:xfrm>
        </p:grpSpPr>
        <p:pic>
          <p:nvPicPr>
            <p:cNvPr id="8" name="Graphic 8" descr="Old man wearing jacket">
              <a:extLst>
                <a:ext uri="{FF2B5EF4-FFF2-40B4-BE49-F238E27FC236}">
                  <a16:creationId xmlns:a16="http://schemas.microsoft.com/office/drawing/2014/main" id="{202D52D8-9896-EF00-0719-A573A5DEBFE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flipH="1">
              <a:off x="10590816" y="2015993"/>
              <a:ext cx="1428750" cy="4448175"/>
            </a:xfrm>
            <a:prstGeom prst="rect">
              <a:avLst/>
            </a:prstGeom>
          </p:spPr>
        </p:pic>
        <p:pic>
          <p:nvPicPr>
            <p:cNvPr id="20" name="Graphic 20" descr="Chameleon outline">
              <a:extLst>
                <a:ext uri="{FF2B5EF4-FFF2-40B4-BE49-F238E27FC236}">
                  <a16:creationId xmlns:a16="http://schemas.microsoft.com/office/drawing/2014/main" id="{824379F9-3E91-0872-136E-7A7D1AA05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 flipH="1">
              <a:off x="10852484" y="1696453"/>
              <a:ext cx="577516" cy="569495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2A35223-FA34-88A9-D326-C47080ED0C3A}"/>
              </a:ext>
            </a:extLst>
          </p:cNvPr>
          <p:cNvGrpSpPr/>
          <p:nvPr/>
        </p:nvGrpSpPr>
        <p:grpSpPr>
          <a:xfrm>
            <a:off x="4195127" y="2000124"/>
            <a:ext cx="2621826" cy="4505325"/>
            <a:chOff x="7892832" y="740818"/>
            <a:chExt cx="2621826" cy="4505325"/>
          </a:xfrm>
        </p:grpSpPr>
        <p:pic>
          <p:nvPicPr>
            <p:cNvPr id="17" name="Graphic 10" descr="Woman wearing a suit">
              <a:extLst>
                <a:ext uri="{FF2B5EF4-FFF2-40B4-BE49-F238E27FC236}">
                  <a16:creationId xmlns:a16="http://schemas.microsoft.com/office/drawing/2014/main" id="{308ACF88-B1D7-1E3D-DED8-90FAE3C09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892832" y="740818"/>
              <a:ext cx="2162175" cy="4505325"/>
            </a:xfrm>
            <a:prstGeom prst="rect">
              <a:avLst/>
            </a:prstGeom>
          </p:spPr>
        </p:pic>
        <p:pic>
          <p:nvPicPr>
            <p:cNvPr id="22" name="Graphic 18" descr="Clipboard outline">
              <a:extLst>
                <a:ext uri="{FF2B5EF4-FFF2-40B4-BE49-F238E27FC236}">
                  <a16:creationId xmlns:a16="http://schemas.microsoft.com/office/drawing/2014/main" id="{08A5E1C3-A54A-1273-8B78-A7ACD87116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600258" y="744307"/>
              <a:ext cx="914400" cy="914400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844D483-036E-5DFF-579D-7D23D8B1340B}"/>
              </a:ext>
            </a:extLst>
          </p:cNvPr>
          <p:cNvGrpSpPr/>
          <p:nvPr/>
        </p:nvGrpSpPr>
        <p:grpSpPr>
          <a:xfrm>
            <a:off x="7952113" y="2000123"/>
            <a:ext cx="2621826" cy="4505325"/>
            <a:chOff x="7892832" y="740818"/>
            <a:chExt cx="2621826" cy="4505325"/>
          </a:xfrm>
        </p:grpSpPr>
        <p:pic>
          <p:nvPicPr>
            <p:cNvPr id="26" name="Graphic 10" descr="Woman wearing a suit">
              <a:extLst>
                <a:ext uri="{FF2B5EF4-FFF2-40B4-BE49-F238E27FC236}">
                  <a16:creationId xmlns:a16="http://schemas.microsoft.com/office/drawing/2014/main" id="{1AAD2E7A-65F5-4D18-24CE-451C9E4C3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892832" y="740818"/>
              <a:ext cx="2162175" cy="4505325"/>
            </a:xfrm>
            <a:prstGeom prst="rect">
              <a:avLst/>
            </a:prstGeom>
          </p:spPr>
        </p:pic>
        <p:pic>
          <p:nvPicPr>
            <p:cNvPr id="27" name="Graphic 18" descr="Clipboard outline">
              <a:extLst>
                <a:ext uri="{FF2B5EF4-FFF2-40B4-BE49-F238E27FC236}">
                  <a16:creationId xmlns:a16="http://schemas.microsoft.com/office/drawing/2014/main" id="{76544364-612A-5B86-1BC7-70F2443D41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600258" y="744307"/>
              <a:ext cx="914400" cy="914400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2E491F-55B2-3FDD-BDDC-D6BB8882078F}"/>
              </a:ext>
            </a:extLst>
          </p:cNvPr>
          <p:cNvGrpSpPr/>
          <p:nvPr/>
        </p:nvGrpSpPr>
        <p:grpSpPr>
          <a:xfrm flipH="1">
            <a:off x="1243377" y="2048248"/>
            <a:ext cx="2621826" cy="4505325"/>
            <a:chOff x="7892832" y="740818"/>
            <a:chExt cx="2621826" cy="4505325"/>
          </a:xfrm>
        </p:grpSpPr>
        <p:pic>
          <p:nvPicPr>
            <p:cNvPr id="29" name="Graphic 10" descr="Woman wearing a suit">
              <a:extLst>
                <a:ext uri="{FF2B5EF4-FFF2-40B4-BE49-F238E27FC236}">
                  <a16:creationId xmlns:a16="http://schemas.microsoft.com/office/drawing/2014/main" id="{8B36AD3E-353C-67D3-6E81-C927F84A8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892832" y="740818"/>
              <a:ext cx="2162175" cy="4505325"/>
            </a:xfrm>
            <a:prstGeom prst="rect">
              <a:avLst/>
            </a:prstGeom>
          </p:spPr>
        </p:pic>
        <p:pic>
          <p:nvPicPr>
            <p:cNvPr id="30" name="Graphic 18" descr="Clipboard outline">
              <a:extLst>
                <a:ext uri="{FF2B5EF4-FFF2-40B4-BE49-F238E27FC236}">
                  <a16:creationId xmlns:a16="http://schemas.microsoft.com/office/drawing/2014/main" id="{47B6DC5F-A2CD-E6DA-D68B-000D0D453E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600258" y="74430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909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AB15C-82E3-59FD-D5B2-044EA5873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err="1">
                <a:ea typeface="+mn-lt"/>
                <a:cs typeface="+mn-lt"/>
              </a:rPr>
              <a:t>PetDB</a:t>
            </a:r>
            <a:r>
              <a:rPr lang="en-US">
                <a:ea typeface="+mn-lt"/>
                <a:cs typeface="+mn-lt"/>
              </a:rPr>
              <a:t> is a centralized repository of medical records for pets, with complete medical histories accessible to service providers and owners alike. </a:t>
            </a:r>
            <a:endParaRPr lang="en-US"/>
          </a:p>
          <a:p>
            <a:pPr marL="0" indent="0">
              <a:buNone/>
            </a:pPr>
            <a:r>
              <a:rPr lang="en-US"/>
              <a:t>We are the leading application that facilitates communication between clinics, veterinarians, and owners. </a:t>
            </a:r>
          </a:p>
          <a:p>
            <a:pPr marL="0" indent="0">
              <a:buNone/>
            </a:pPr>
            <a:r>
              <a:rPr lang="en-US"/>
              <a:t>We ensure medical records across facilities are in sync, whether that be scheduling or canceling vet appointments, keeping up to date with vaccines, or accessing a pet's medical history. 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E98B2C8-D083-047F-2130-933EFD4BB216}"/>
              </a:ext>
            </a:extLst>
          </p:cNvPr>
          <p:cNvSpPr txBox="1"/>
          <p:nvPr/>
        </p:nvSpPr>
        <p:spPr>
          <a:xfrm>
            <a:off x="7034212" y="1938338"/>
            <a:ext cx="35409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i="1">
                <a:latin typeface="Aharoni"/>
                <a:cs typeface="Aharoni"/>
              </a:rPr>
              <a:t>FACILITATES COMMUNICATION</a:t>
            </a:r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34E12C6-84F1-1651-8113-47FE2E722049}"/>
              </a:ext>
            </a:extLst>
          </p:cNvPr>
          <p:cNvGrpSpPr/>
          <p:nvPr/>
        </p:nvGrpSpPr>
        <p:grpSpPr>
          <a:xfrm>
            <a:off x="6653212" y="269081"/>
            <a:ext cx="4410072" cy="2366962"/>
            <a:chOff x="6653212" y="269081"/>
            <a:chExt cx="4410072" cy="2366962"/>
          </a:xfrm>
        </p:grpSpPr>
        <p:pic>
          <p:nvPicPr>
            <p:cNvPr id="12" name="Graphic 12" descr="Dog House outline">
              <a:extLst>
                <a:ext uri="{FF2B5EF4-FFF2-40B4-BE49-F238E27FC236}">
                  <a16:creationId xmlns:a16="http://schemas.microsoft.com/office/drawing/2014/main" id="{4BCE2CE0-01F9-E307-FA64-3FF0D287AF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555706" y="269081"/>
              <a:ext cx="2366962" cy="236696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DE312D9-DCD6-CE75-6FAC-12CB2FEF85AA}"/>
                </a:ext>
              </a:extLst>
            </p:cNvPr>
            <p:cNvSpPr txBox="1"/>
            <p:nvPr/>
          </p:nvSpPr>
          <p:spPr>
            <a:xfrm>
              <a:off x="6653212" y="1021557"/>
              <a:ext cx="4410072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400" b="1" i="1">
                  <a:latin typeface="Aharoni"/>
                  <a:cs typeface="Aharoni"/>
                </a:rPr>
                <a:t>CENTRALIZED REPOSITORY</a:t>
              </a:r>
              <a:endParaRPr lang="en-US" sz="2400">
                <a:latin typeface="Aharoni"/>
                <a:cs typeface="Aharoni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79DF926-3498-D0B3-5886-AECE5C6DB07B}"/>
              </a:ext>
            </a:extLst>
          </p:cNvPr>
          <p:cNvSpPr txBox="1"/>
          <p:nvPr/>
        </p:nvSpPr>
        <p:spPr>
          <a:xfrm>
            <a:off x="7224712" y="271462"/>
            <a:ext cx="11953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>
                <a:latin typeface="Aharoni"/>
                <a:cs typeface="Aharoni"/>
              </a:rPr>
              <a:t>CLINICS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A7BCE7-BC85-9D00-0544-B05D499DE438}"/>
              </a:ext>
            </a:extLst>
          </p:cNvPr>
          <p:cNvSpPr txBox="1"/>
          <p:nvPr/>
        </p:nvSpPr>
        <p:spPr>
          <a:xfrm>
            <a:off x="5962650" y="1533525"/>
            <a:ext cx="576738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i="1">
                <a:latin typeface="Aharoni"/>
                <a:cs typeface="Aharoni"/>
              </a:rPr>
              <a:t>COMPLETE AND ACCESSIBLE MEDICAL HISTORIES</a:t>
            </a:r>
            <a:endParaRPr lang="en-US">
              <a:latin typeface="Aharoni"/>
              <a:cs typeface="Aharon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9F3A30-0244-B008-5151-0F3E00B35FC9}"/>
              </a:ext>
            </a:extLst>
          </p:cNvPr>
          <p:cNvSpPr txBox="1"/>
          <p:nvPr/>
        </p:nvSpPr>
        <p:spPr>
          <a:xfrm>
            <a:off x="8331994" y="271462"/>
            <a:ext cx="85010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>
                <a:latin typeface="Aharoni"/>
                <a:cs typeface="Aharoni"/>
              </a:rPr>
              <a:t>VETS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7BB055-DF9F-9B7D-65F4-964E3C72291E}"/>
              </a:ext>
            </a:extLst>
          </p:cNvPr>
          <p:cNvSpPr txBox="1"/>
          <p:nvPr/>
        </p:nvSpPr>
        <p:spPr>
          <a:xfrm>
            <a:off x="9093994" y="271463"/>
            <a:ext cx="119538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>
                <a:latin typeface="Aharoni"/>
                <a:cs typeface="Aharoni"/>
              </a:rPr>
              <a:t>OWNERS</a:t>
            </a:r>
            <a:endParaRPr lang="en-US">
              <a:latin typeface="Aharoni"/>
              <a:cs typeface="Aharoni"/>
            </a:endParaRPr>
          </a:p>
        </p:txBody>
      </p:sp>
    </p:spTree>
    <p:extLst>
      <p:ext uri="{BB962C8B-B14F-4D97-AF65-F5344CB8AC3E}">
        <p14:creationId xmlns:p14="http://schemas.microsoft.com/office/powerpoint/2010/main" val="410681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SOLUTION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3" name="Graphic 3" descr="Database outline">
            <a:extLst>
              <a:ext uri="{FF2B5EF4-FFF2-40B4-BE49-F238E27FC236}">
                <a16:creationId xmlns:a16="http://schemas.microsoft.com/office/drawing/2014/main" id="{221F314C-E892-5671-26DD-925DC9E39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9544" y="2306872"/>
            <a:ext cx="1712119" cy="1712119"/>
          </a:xfrm>
        </p:spPr>
      </p:pic>
      <p:pic>
        <p:nvPicPr>
          <p:cNvPr id="6" name="Graphic 6" descr="Cmd Terminal outline">
            <a:extLst>
              <a:ext uri="{FF2B5EF4-FFF2-40B4-BE49-F238E27FC236}">
                <a16:creationId xmlns:a16="http://schemas.microsoft.com/office/drawing/2014/main" id="{1D66E08B-234E-A44C-C8DF-AD08431661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91299" y="4983956"/>
            <a:ext cx="1283493" cy="1283493"/>
          </a:xfrm>
          <a:prstGeom prst="rect">
            <a:avLst/>
          </a:prstGeom>
        </p:spPr>
      </p:pic>
      <p:pic>
        <p:nvPicPr>
          <p:cNvPr id="7" name="Graphic 7" descr="Artificial Intelligence outline">
            <a:extLst>
              <a:ext uri="{FF2B5EF4-FFF2-40B4-BE49-F238E27FC236}">
                <a16:creationId xmlns:a16="http://schemas.microsoft.com/office/drawing/2014/main" id="{12EBAD98-9ACA-1E43-9943-80FC04EE50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079205" y="2364581"/>
            <a:ext cx="1724024" cy="1724024"/>
          </a:xfrm>
          <a:prstGeom prst="rect">
            <a:avLst/>
          </a:prstGeom>
        </p:spPr>
      </p:pic>
      <p:graphicFrame>
        <p:nvGraphicFramePr>
          <p:cNvPr id="39" name="Diagram 39">
            <a:extLst>
              <a:ext uri="{FF2B5EF4-FFF2-40B4-BE49-F238E27FC236}">
                <a16:creationId xmlns:a16="http://schemas.microsoft.com/office/drawing/2014/main" id="{48F56341-BA07-48FC-41C9-D161727233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15673675"/>
              </p:ext>
            </p:extLst>
          </p:nvPr>
        </p:nvGraphicFramePr>
        <p:xfrm>
          <a:off x="4536280" y="2100263"/>
          <a:ext cx="5345906" cy="43481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739486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62" y="1327309"/>
            <a:ext cx="10363200" cy="1314443"/>
          </a:xfrm>
        </p:spPr>
        <p:txBody>
          <a:bodyPr/>
          <a:lstStyle/>
          <a:p>
            <a:r>
              <a:rPr lang="en-US" dirty="0"/>
              <a:t>COMPLETE</a:t>
            </a:r>
            <a:br>
              <a:rPr lang="en-US" dirty="0"/>
            </a:br>
            <a:r>
              <a:rPr lang="en-US" dirty="0"/>
              <a:t>ERD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B419F9-66AD-B5E4-F3D0-0048C3018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428" y="0"/>
            <a:ext cx="86310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94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APPLICATION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4" name="Graphic 5" descr="Programmer male outline">
            <a:extLst>
              <a:ext uri="{FF2B5EF4-FFF2-40B4-BE49-F238E27FC236}">
                <a16:creationId xmlns:a16="http://schemas.microsoft.com/office/drawing/2014/main" id="{FAC6856E-4121-9A61-7306-EE8D6FC454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19600" y="2303585"/>
            <a:ext cx="3036276" cy="303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56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034-FC7F-C5B0-25D1-9EA1C9E54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pic>
        <p:nvPicPr>
          <p:cNvPr id="5" name="Picture 17" descr="Logo&#10;&#10;Description automatically generated">
            <a:extLst>
              <a:ext uri="{FF2B5EF4-FFF2-40B4-BE49-F238E27FC236}">
                <a16:creationId xmlns:a16="http://schemas.microsoft.com/office/drawing/2014/main" id="{117E6C2B-433E-8637-478C-58FD860ED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284"/>
          <a:stretch/>
        </p:blipFill>
        <p:spPr>
          <a:xfrm>
            <a:off x="11382522" y="6048947"/>
            <a:ext cx="812993" cy="812975"/>
          </a:xfrm>
          <a:prstGeom prst="rect">
            <a:avLst/>
          </a:prstGeom>
        </p:spPr>
      </p:pic>
      <p:pic>
        <p:nvPicPr>
          <p:cNvPr id="4" name="Graphic 5" descr="Questions outline">
            <a:extLst>
              <a:ext uri="{FF2B5EF4-FFF2-40B4-BE49-F238E27FC236}">
                <a16:creationId xmlns:a16="http://schemas.microsoft.com/office/drawing/2014/main" id="{07C5537E-4B8F-10AE-2DEA-2E5DBC0B6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91535" y="2030506"/>
            <a:ext cx="3267635" cy="326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94973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1C21FFA035EA4EAA67749521FF7C26" ma:contentTypeVersion="13" ma:contentTypeDescription="Create a new document." ma:contentTypeScope="" ma:versionID="fa2fb142ea3003b4d3b89d6821c34e00">
  <xsd:schema xmlns:xsd="http://www.w3.org/2001/XMLSchema" xmlns:xs="http://www.w3.org/2001/XMLSchema" xmlns:p="http://schemas.microsoft.com/office/2006/metadata/properties" xmlns:ns2="f70b6260-6aba-4886-a725-931ae2569cf7" xmlns:ns3="7412085a-04a1-4790-8b0f-37be452fdd03" targetNamespace="http://schemas.microsoft.com/office/2006/metadata/properties" ma:root="true" ma:fieldsID="84695ca9bcafc8ea3653708d8bb4bf5c" ns2:_="" ns3:_="">
    <xsd:import namespace="f70b6260-6aba-4886-a725-931ae2569cf7"/>
    <xsd:import namespace="7412085a-04a1-4790-8b0f-37be452fdd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0b6260-6aba-4886-a725-931ae2569c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96cb9138-4e5c-4f96-9d77-c435c3151f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12085a-04a1-4790-8b0f-37be452fdd03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5450ebfe-e09a-4fae-8ba3-eb72e60d3f62}" ma:internalName="TaxCatchAll" ma:showField="CatchAllData" ma:web="7412085a-04a1-4790-8b0f-37be452fdd0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12085a-04a1-4790-8b0f-37be452fdd03" xsi:nil="true"/>
    <lcf76f155ced4ddcb4097134ff3c332f xmlns="f70b6260-6aba-4886-a725-931ae2569cf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EAF006E-46C7-487B-913A-FCD0F7F293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88A32B5-EBF4-4576-92AB-921E32056A5B}">
  <ds:schemaRefs>
    <ds:schemaRef ds:uri="7412085a-04a1-4790-8b0f-37be452fdd03"/>
    <ds:schemaRef ds:uri="f70b6260-6aba-4886-a725-931ae2569cf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6224368-CB8C-4768-A7FE-AF0DF9268659}">
  <ds:schemaRefs>
    <ds:schemaRef ds:uri="http://www.w3.org/XML/1998/namespace"/>
    <ds:schemaRef ds:uri="http://purl.org/dc/elements/1.1/"/>
    <ds:schemaRef ds:uri="7412085a-04a1-4790-8b0f-37be452fdd03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f70b6260-6aba-4886-a725-931ae2569cf7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166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Aharoni</vt:lpstr>
      <vt:lpstr>Arial</vt:lpstr>
      <vt:lpstr>Grandview Display</vt:lpstr>
      <vt:lpstr>DashVTI</vt:lpstr>
      <vt:lpstr>Milestone 3: PetDB</vt:lpstr>
      <vt:lpstr>WHO ARE WE?</vt:lpstr>
      <vt:lpstr>AGENDA</vt:lpstr>
      <vt:lpstr>THE PROBLEM</vt:lpstr>
      <vt:lpstr>OUR MISSION</vt:lpstr>
      <vt:lpstr>OUR SOLUTION</vt:lpstr>
      <vt:lpstr>COMPLETE ERD</vt:lpstr>
      <vt:lpstr>OUR APPLICATION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Grace Li</dc:creator>
  <cp:lastModifiedBy>Michi Tsuji</cp:lastModifiedBy>
  <cp:revision>36</cp:revision>
  <dcterms:created xsi:type="dcterms:W3CDTF">2022-05-31T02:24:20Z</dcterms:created>
  <dcterms:modified xsi:type="dcterms:W3CDTF">2022-06-02T17:43:51Z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0x0101007E1C21FFA035EA4EAA67749521FF7C26</vt:lpwstr>
  </property>
  <property fmtid="{D5CDD505-2E9C-101B-9397-08002B2CF9AE}" pid="3" name="MediaServiceImageTags">
    <vt:lpwstr/>
  </property>
</Properties>
</file>

<file path=docProps/thumbnail.jpeg>
</file>